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7.png" ContentType="image/png"/>
  <Override PartName="/ppt/media/image56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53.png" ContentType="image/png"/>
  <Override PartName="/ppt/media/image17.jpeg" ContentType="image/jpeg"/>
  <Override PartName="/ppt/media/image41.png" ContentType="image/png"/>
  <Override PartName="/ppt/media/image31.png" ContentType="image/png"/>
  <Override PartName="/ppt/media/image14.jpeg" ContentType="image/jpeg"/>
  <Override PartName="/ppt/media/image55.jpeg" ContentType="image/jpeg"/>
  <Override PartName="/ppt/media/image12.jpeg" ContentType="image/jpeg"/>
  <Override PartName="/ppt/media/image63.png" ContentType="image/png"/>
  <Override PartName="/ppt/media/image18.jpeg" ContentType="image/jpeg"/>
  <Override PartName="/ppt/media/image3.jpeg" ContentType="image/jpeg"/>
  <Override PartName="/ppt/media/image11.png" ContentType="image/png"/>
  <Override PartName="/ppt/media/image13.jpeg" ContentType="image/jpeg"/>
  <Override PartName="/ppt/media/image20.jpeg" ContentType="image/jpeg"/>
  <Override PartName="/ppt/media/image19.jpeg" ContentType="image/jpeg"/>
  <Override PartName="/ppt/media/image4.jpeg" ContentType="image/jpe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jpeg" ContentType="image/jpeg"/>
  <Override PartName="/ppt/media/image24.jpeg" ContentType="image/jpeg"/>
  <Override PartName="/ppt/media/image21.jpeg" ContentType="image/jpeg"/>
  <Override PartName="/ppt/media/image5.jpeg" ContentType="image/jpeg"/>
  <Override PartName="/ppt/media/image22.jpeg" ContentType="image/jpeg"/>
  <Override PartName="/ppt/media/image58.png" ContentType="image/png"/>
  <Override PartName="/ppt/media/image6.jpeg" ContentType="image/jpeg"/>
  <Override PartName="/ppt/media/image52.png" ContentType="image/png"/>
  <Override PartName="/ppt/media/image2.png" ContentType="image/png"/>
  <Override PartName="/ppt/media/image37.png" ContentType="image/png"/>
  <Override PartName="/ppt/media/image7.jpeg" ContentType="image/jpeg"/>
  <Override PartName="/ppt/media/image23.jpeg" ContentType="image/jpeg"/>
  <Override PartName="/ppt/media/image9.jpeg" ContentType="image/jpeg"/>
  <Override PartName="/ppt/media/image25.jpeg" ContentType="image/jpeg"/>
  <Override PartName="/ppt/media/image35.png" ContentType="image/png"/>
  <Override PartName="/ppt/media/image10.png" ContentType="image/png"/>
  <Override PartName="/ppt/media/image45.png" ContentType="image/png"/>
  <Override PartName="/ppt/media/image54.png" ContentType="image/png"/>
  <Override PartName="/ppt/media/image28.jpeg" ContentType="image/jpe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26.jpeg" ContentType="image/jpeg"/>
  <Override PartName="/ppt/media/image34.png" ContentType="image/png"/>
  <Override PartName="/ppt/media/image39.png" ContentType="image/png"/>
  <Override PartName="/ppt/media/image40.png" ContentType="image/png"/>
  <Override PartName="/ppt/media/image48.jpeg" ContentType="image/jpeg"/>
  <Override PartName="/ppt/media/image42.png" ContentType="image/png"/>
  <Override PartName="/ppt/media/image16.jpeg" ContentType="image/jpeg"/>
  <Override PartName="/ppt/media/image43.png" ContentType="image/png"/>
  <Override PartName="/ppt/media/image27.jpeg" ContentType="image/jpeg"/>
  <Override PartName="/ppt/media/image44.png" ContentType="image/png"/>
  <Override PartName="/ppt/media/image46.png" ContentType="image/png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L’INSTALLATION DU POSTE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4000" cy="42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du PC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du logiciel Altaïr à partir des bases anonymisées du PC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7AA25A3-701C-4CB5-8225-CE539708CC8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40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1.8  Sélectionner le support d’image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7720A99-CC9E-4BCE-93EC-E03A409D033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 descr=""/>
          <p:cNvPicPr/>
          <p:nvPr/>
        </p:nvPicPr>
        <p:blipFill>
          <a:blip r:embed="rId1"/>
          <a:srcRect l="10438" t="20113" r="5947" b="15896"/>
          <a:stretch/>
        </p:blipFill>
        <p:spPr>
          <a:xfrm>
            <a:off x="539640" y="3021480"/>
            <a:ext cx="8244720" cy="354888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200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1.9  Sélectionner les options par défaut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B493A72-DD93-4EF3-8073-37AFCCC23C5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 descr=""/>
          <p:cNvPicPr/>
          <p:nvPr/>
        </p:nvPicPr>
        <p:blipFill>
          <a:blip r:embed="rId1"/>
          <a:srcRect l="12085" t="40554" r="8332" b="34633"/>
          <a:stretch/>
        </p:blipFill>
        <p:spPr>
          <a:xfrm>
            <a:off x="492840" y="2781000"/>
            <a:ext cx="8331840" cy="1460880"/>
          </a:xfrm>
          <a:prstGeom prst="rect">
            <a:avLst/>
          </a:prstGeom>
          <a:ln>
            <a:noFill/>
          </a:ln>
        </p:spPr>
      </p:pic>
      <p:pic>
        <p:nvPicPr>
          <p:cNvPr id="82" name="Picture 3" descr=""/>
          <p:cNvPicPr/>
          <p:nvPr/>
        </p:nvPicPr>
        <p:blipFill>
          <a:blip r:embed="rId2"/>
          <a:srcRect l="10415" t="31483" r="7117" b="34259"/>
          <a:stretch/>
        </p:blipFill>
        <p:spPr>
          <a:xfrm>
            <a:off x="1115640" y="4437000"/>
            <a:ext cx="7086600" cy="165564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20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1.10   </a:t>
            </a:r>
            <a:r>
              <a:rPr b="0" lang="fr-F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Sélectionner le mode restauration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732274D-5E98-4F6A-8234-E604FCA84C4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 descr=""/>
          <p:cNvPicPr/>
          <p:nvPr/>
        </p:nvPicPr>
        <p:blipFill>
          <a:blip r:embed="rId1"/>
          <a:srcRect l="8333" t="26854" r="3955" b="18331"/>
          <a:stretch/>
        </p:blipFill>
        <p:spPr>
          <a:xfrm>
            <a:off x="3348000" y="1772640"/>
            <a:ext cx="5675400" cy="1994760"/>
          </a:xfrm>
          <a:prstGeom prst="rect">
            <a:avLst/>
          </a:prstGeom>
          <a:ln>
            <a:noFill/>
          </a:ln>
        </p:spPr>
      </p:pic>
      <p:pic>
        <p:nvPicPr>
          <p:cNvPr id="87" name="Picture 3" descr=""/>
          <p:cNvPicPr/>
          <p:nvPr/>
        </p:nvPicPr>
        <p:blipFill>
          <a:blip r:embed="rId2"/>
          <a:srcRect l="5212" t="16506" r="4288" b="23692"/>
          <a:stretch/>
        </p:blipFill>
        <p:spPr>
          <a:xfrm>
            <a:off x="3317760" y="3908880"/>
            <a:ext cx="5675400" cy="202716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640" cy="25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1.11  Les dernières vérifications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A66A327-106D-46A8-9C31-9CFCDD1FF07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 descr=""/>
          <p:cNvPicPr/>
          <p:nvPr/>
        </p:nvPicPr>
        <p:blipFill>
          <a:blip r:embed="rId1"/>
          <a:srcRect l="18511" t="37000" r="19117" b="41883"/>
          <a:stretch/>
        </p:blipFill>
        <p:spPr>
          <a:xfrm>
            <a:off x="1115640" y="2205000"/>
            <a:ext cx="6899040" cy="131364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400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 descr=""/>
          <p:cNvPicPr/>
          <p:nvPr/>
        </p:nvPicPr>
        <p:blipFill>
          <a:blip r:embed="rId2"/>
          <a:srcRect l="4374" t="27593" r="2292" b="39442"/>
          <a:stretch/>
        </p:blipFill>
        <p:spPr>
          <a:xfrm>
            <a:off x="1017360" y="4725000"/>
            <a:ext cx="7689600" cy="152712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40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1.12  Lancer la vérification de l’image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0F18B37-3E27-4062-BB59-9A085897AAF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 descr=""/>
          <p:cNvPicPr/>
          <p:nvPr/>
        </p:nvPicPr>
        <p:blipFill>
          <a:blip r:embed="rId1"/>
          <a:srcRect l="6077" t="15742" r="3557" b="1852"/>
          <a:stretch/>
        </p:blipFill>
        <p:spPr>
          <a:xfrm>
            <a:off x="1259640" y="2565000"/>
            <a:ext cx="7029360" cy="360540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8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1.13  Surveiller la vérification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C5F3C93-BFBA-4FA5-84BB-07FF47BE647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1"/>
          <a:srcRect l="20977" t="16349" r="19394" b="12130"/>
          <a:stretch/>
        </p:blipFill>
        <p:spPr>
          <a:xfrm>
            <a:off x="1763640" y="2709000"/>
            <a:ext cx="5651280" cy="381276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2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1.14  Lancer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064A4DC-783F-4081-BD50-E52BAE67C8DF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 descr=""/>
          <p:cNvPicPr/>
          <p:nvPr/>
        </p:nvPicPr>
        <p:blipFill>
          <a:blip r:embed="rId1"/>
          <a:srcRect l="9983" t="6945" r="10245" b="5558"/>
          <a:stretch/>
        </p:blipFill>
        <p:spPr>
          <a:xfrm>
            <a:off x="1259640" y="2610360"/>
            <a:ext cx="6364440" cy="392652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800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1.15  Surveiller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6B1B689-4D5D-438F-A053-29899EE9C72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rcRect l="23215" t="20802" r="23575" b="24103"/>
          <a:stretch/>
        </p:blipFill>
        <p:spPr>
          <a:xfrm>
            <a:off x="2123640" y="2637000"/>
            <a:ext cx="5322600" cy="309924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60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trois écrans successifs.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1.16  Vérifier l’absence d’erreurs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2669823-E0DF-4D62-8AF2-A71610D8DDF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 descr=""/>
          <p:cNvPicPr/>
          <p:nvPr/>
        </p:nvPicPr>
        <p:blipFill>
          <a:blip r:embed="rId1"/>
          <a:srcRect l="7918" t="3515" r="14790" b="11297"/>
          <a:stretch/>
        </p:blipFill>
        <p:spPr>
          <a:xfrm>
            <a:off x="3060000" y="2051640"/>
            <a:ext cx="5907960" cy="366228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640" cy="31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1.17  Eteindre le PC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0E8E5CE-5ACE-4E03-867F-95657349E88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 descr=""/>
          <p:cNvPicPr/>
          <p:nvPr/>
        </p:nvPicPr>
        <p:blipFill>
          <a:blip r:embed="rId1"/>
          <a:srcRect l="7917" t="38662" r="25396" b="33614"/>
          <a:stretch/>
        </p:blipFill>
        <p:spPr>
          <a:xfrm>
            <a:off x="251640" y="2925000"/>
            <a:ext cx="8819640" cy="206208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400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2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D74FDCA-F21C-4B32-8BA9-45687DD00DF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40000" cy="28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Actualiser la plateforme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C8998C2-E722-4FBC-A7FA-74CF616BDC5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400000" cy="42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 est automatisée.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2.1  Etablir les connexions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1CB5CCE-287E-407F-A335-1E2A59A958D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rcRect l="17471" t="-331" r="29411" b="23251"/>
          <a:stretch/>
        </p:blipFill>
        <p:spPr>
          <a:xfrm>
            <a:off x="4500000" y="2637000"/>
            <a:ext cx="4106520" cy="335196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640" cy="28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la clé USB3 SANDISK Extreme 64Go  à un port USB3 (à l’avant ou à l’arrière du PC, ici à l’arrière).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2.2  Démarrer le PC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78B4278-A8E9-492F-AB36-0D5333F4E7E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2" descr=""/>
          <p:cNvPicPr/>
          <p:nvPr/>
        </p:nvPicPr>
        <p:blipFill>
          <a:blip r:embed="rId1"/>
          <a:srcRect l="3617" t="6450" r="16200" b="8661"/>
          <a:stretch/>
        </p:blipFill>
        <p:spPr>
          <a:xfrm>
            <a:off x="2555640" y="3813480"/>
            <a:ext cx="4732200" cy="281772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043640" y="1268640"/>
            <a:ext cx="748800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rapidement.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Administrateur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Utilisateur de référence et du logiciel  (à ne pas utiliser en principe)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utilisateurs opérationnels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au compte administrateur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avec le mot de passe communiqué par la DSI.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2.3  L’icône Actualiser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A033862-BD81-4E52-8A3F-B27C85B018E9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1"/>
          <a:srcRect l="0" t="0" r="55690" b="53606"/>
          <a:stretch/>
        </p:blipFill>
        <p:spPr>
          <a:xfrm>
            <a:off x="2141280" y="2781000"/>
            <a:ext cx="4788720" cy="313344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1295640" y="2082960"/>
            <a:ext cx="32396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2.4  Vérifier la fin de l’opération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0963F59-CE61-4384-AACF-040B8042990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rcRect l="0" t="5413" r="41203" b="61976"/>
          <a:stretch/>
        </p:blipFill>
        <p:spPr>
          <a:xfrm>
            <a:off x="1681200" y="2114640"/>
            <a:ext cx="5780880" cy="200340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4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Lorsque le dialogue se termine, rentrer une touche comme indiqué sur la console.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437000"/>
            <a:ext cx="72000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bureau.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Entrer le mot de passe quand il vous est demandé.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2.5  Eteindre le PC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ED93894-D654-425C-A16F-13A332F1B40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rcRect l="0" t="0" r="68743" b="0"/>
          <a:stretch/>
        </p:blipFill>
        <p:spPr>
          <a:xfrm>
            <a:off x="5580000" y="1603080"/>
            <a:ext cx="2490480" cy="4980600"/>
          </a:xfrm>
          <a:prstGeom prst="rect">
            <a:avLst/>
          </a:prstGeom>
          <a:ln>
            <a:noFill/>
          </a:ln>
        </p:spPr>
      </p:pic>
      <p:sp>
        <p:nvSpPr>
          <p:cNvPr id="143" name="CustomShape 3"/>
          <p:cNvSpPr/>
          <p:nvPr/>
        </p:nvSpPr>
        <p:spPr>
          <a:xfrm>
            <a:off x="963720" y="1700640"/>
            <a:ext cx="359964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5436000" y="6381360"/>
            <a:ext cx="575280" cy="2872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5"/>
          <p:cNvSpPr/>
          <p:nvPr/>
        </p:nvSpPr>
        <p:spPr>
          <a:xfrm>
            <a:off x="975960" y="3717000"/>
            <a:ext cx="45712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le câble « réseau » du port Ethernet.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Laisser la clé USB3 en place.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 Tester le logiciel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A3CD2A6-776B-4D09-B1CE-FE6A9BE52A8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8000" cy="20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 et se connecter à l’administrateur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3.1  L’icône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E3F4851-EFA6-4229-85C1-21803EDF33F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 descr=""/>
          <p:cNvPicPr/>
          <p:nvPr/>
        </p:nvPicPr>
        <p:blipFill>
          <a:blip r:embed="rId1"/>
          <a:srcRect l="320" t="0" r="32067" b="56900"/>
          <a:stretch/>
        </p:blipFill>
        <p:spPr>
          <a:xfrm>
            <a:off x="2699640" y="2493000"/>
            <a:ext cx="5919840" cy="235800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64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3.2  Importer les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D71B9CA-F4CB-4969-A008-D9AD7B4D434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 descr=""/>
          <p:cNvPicPr/>
          <p:nvPr/>
        </p:nvPicPr>
        <p:blipFill>
          <a:blip r:embed="rId1"/>
          <a:srcRect l="11484" t="16546" r="45491" b="48882"/>
          <a:stretch/>
        </p:blipFill>
        <p:spPr>
          <a:xfrm>
            <a:off x="1619640" y="2739240"/>
            <a:ext cx="7202160" cy="361656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400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7280" cy="20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3.3  Vérifier les onglets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D6230CA-2016-457A-8333-50CA0C39DFF7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 descr=""/>
          <p:cNvPicPr/>
          <p:nvPr/>
        </p:nvPicPr>
        <p:blipFill>
          <a:blip r:embed="rId1"/>
          <a:srcRect l="11549" t="16442" r="33080" b="13482"/>
          <a:stretch/>
        </p:blipFill>
        <p:spPr>
          <a:xfrm>
            <a:off x="2843640" y="1550520"/>
            <a:ext cx="6075720" cy="480528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520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7520"/>
            <a:ext cx="3599640" cy="57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1.1  Lancer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2A75002-4921-49D9-9D19-1B2A2CF53B5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 descr=""/>
          <p:cNvPicPr/>
          <p:nvPr/>
        </p:nvPicPr>
        <p:blipFill>
          <a:blip r:embed="rId1"/>
          <a:srcRect l="33226" t="30746" r="34775" b="30841"/>
          <a:stretch/>
        </p:blipFill>
        <p:spPr>
          <a:xfrm>
            <a:off x="5091120" y="1927800"/>
            <a:ext cx="2750760" cy="173736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640" cy="530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 descr=""/>
          <p:cNvPicPr/>
          <p:nvPr/>
        </p:nvPicPr>
        <p:blipFill>
          <a:blip r:embed="rId2"/>
          <a:srcRect l="34304" t="36517" r="33592" b="26958"/>
          <a:stretch/>
        </p:blipFill>
        <p:spPr>
          <a:xfrm>
            <a:off x="5165280" y="4293000"/>
            <a:ext cx="2676600" cy="171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3.4  Lancer l’extraction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FDD9409-DB9F-4349-A730-4E4336F4B8B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1"/>
          <a:srcRect l="47673" t="15700" r="22145" b="43734"/>
          <a:stretch/>
        </p:blipFill>
        <p:spPr>
          <a:xfrm>
            <a:off x="2157480" y="2800800"/>
            <a:ext cx="4828320" cy="405540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600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7280" cy="69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3.5  Vérifier la fin de l’extraction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7C191E0-67CF-40BA-82BA-79630B6C8C9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1"/>
          <a:srcRect l="11961" t="16517" r="19436" b="13540"/>
          <a:stretch/>
        </p:blipFill>
        <p:spPr>
          <a:xfrm>
            <a:off x="1116720" y="2205000"/>
            <a:ext cx="7062120" cy="449928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600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3.6  Lancer RStudio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6A91DAB-14A7-47AE-82D5-89CCC77D22C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 descr=""/>
          <p:cNvPicPr/>
          <p:nvPr/>
        </p:nvPicPr>
        <p:blipFill>
          <a:blip r:embed="rId1"/>
          <a:srcRect l="47455" t="15700" r="24424" b="43367"/>
          <a:stretch/>
        </p:blipFill>
        <p:spPr>
          <a:xfrm>
            <a:off x="4068000" y="2279160"/>
            <a:ext cx="4498560" cy="409248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640" cy="25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600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3.7  Générer les rapports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4739215-7D61-4EEA-B537-F2245216E66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 descr=""/>
          <p:cNvPicPr/>
          <p:nvPr/>
        </p:nvPicPr>
        <p:blipFill>
          <a:blip r:embed="rId1"/>
          <a:srcRect l="-2358" t="-1120" r="48373" b="40897"/>
          <a:stretch/>
        </p:blipFill>
        <p:spPr>
          <a:xfrm>
            <a:off x="2483640" y="1512000"/>
            <a:ext cx="6609960" cy="460728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640" cy="42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 descr=""/>
          <p:cNvPicPr/>
          <p:nvPr/>
        </p:nvPicPr>
        <p:blipFill>
          <a:blip r:embed="rId2"/>
          <a:stretch/>
        </p:blipFill>
        <p:spPr>
          <a:xfrm>
            <a:off x="971640" y="3219480"/>
            <a:ext cx="550080" cy="42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3.8  L’affichage du rapport PDF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3804195-4485-4F5E-8601-BFBEC659512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 descr=""/>
          <p:cNvPicPr/>
          <p:nvPr/>
        </p:nvPicPr>
        <p:blipFill>
          <a:blip r:embed="rId1"/>
          <a:srcRect l="0" t="0" r="0" b="11013"/>
          <a:stretch/>
        </p:blipFill>
        <p:spPr>
          <a:xfrm>
            <a:off x="323640" y="1521720"/>
            <a:ext cx="8537400" cy="474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3.9  L’affichage du rapport ODT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91B1DAB-4979-4639-A7B4-897376569E97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 descr=""/>
          <p:cNvPicPr/>
          <p:nvPr/>
        </p:nvPicPr>
        <p:blipFill>
          <a:blip r:embed="rId1"/>
          <a:srcRect l="0" t="0" r="5974" b="8518"/>
          <a:stretch/>
        </p:blipFill>
        <p:spPr>
          <a:xfrm>
            <a:off x="2641320" y="2637000"/>
            <a:ext cx="6165360" cy="374868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80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2A6393B-ED81-4604-9FB5-7A392C48443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  Créer les comptes utilisateurs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200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4.1  Lancer le script de création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1354563-8C54-4AD3-8B2F-3BB1B8B8384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92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8000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 descr=""/>
          <p:cNvPicPr/>
          <p:nvPr/>
        </p:nvPicPr>
        <p:blipFill>
          <a:blip r:embed="rId1"/>
          <a:srcRect l="3761" t="1353" r="60723" b="63041"/>
          <a:stretch/>
        </p:blipFill>
        <p:spPr>
          <a:xfrm>
            <a:off x="5796000" y="1331640"/>
            <a:ext cx="3045600" cy="1908000"/>
          </a:xfrm>
          <a:prstGeom prst="rect">
            <a:avLst/>
          </a:prstGeom>
          <a:ln>
            <a:noFill/>
          </a:ln>
        </p:spPr>
      </p:pic>
      <p:pic>
        <p:nvPicPr>
          <p:cNvPr id="197" name="Picture 2" descr=""/>
          <p:cNvPicPr/>
          <p:nvPr/>
        </p:nvPicPr>
        <p:blipFill>
          <a:blip r:embed="rId2"/>
          <a:stretch/>
        </p:blipFill>
        <p:spPr>
          <a:xfrm>
            <a:off x="5076000" y="3357000"/>
            <a:ext cx="3821760" cy="304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0EAB914-7E2A-4730-B3F2-85A34D7E5AA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 descr=""/>
          <p:cNvPicPr/>
          <p:nvPr/>
        </p:nvPicPr>
        <p:blipFill>
          <a:blip r:embed="rId1"/>
          <a:srcRect l="0" t="69552" r="16985" b="15224"/>
          <a:stretch/>
        </p:blipFill>
        <p:spPr>
          <a:xfrm>
            <a:off x="225720" y="2277000"/>
            <a:ext cx="8916480" cy="116532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4.2  Renseigner le nom d’utilisateur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36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(par exemple :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Entrée,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puis, à l’invite, confirmer par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76EC72D-26E7-4794-A625-12BC56CF993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4.3  Renseigner le mot de passe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 descr=""/>
          <p:cNvPicPr/>
          <p:nvPr/>
        </p:nvPicPr>
        <p:blipFill>
          <a:blip r:embed="rId1"/>
          <a:srcRect l="0" t="69404" r="31409" b="15296"/>
          <a:stretch/>
        </p:blipFill>
        <p:spPr>
          <a:xfrm>
            <a:off x="179640" y="3741120"/>
            <a:ext cx="8615160" cy="138492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40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1.2 Démarrer Clonezilla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1CB19D7-4176-4F13-82D0-6ED7D7E775FF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 descr=""/>
          <p:cNvPicPr/>
          <p:nvPr/>
        </p:nvPicPr>
        <p:blipFill>
          <a:blip r:embed="rId1"/>
          <a:srcRect l="15111" t="9006" r="10607" b="4452"/>
          <a:stretch/>
        </p:blipFill>
        <p:spPr>
          <a:xfrm>
            <a:off x="3348000" y="2170440"/>
            <a:ext cx="5116680" cy="335268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64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D794D7B-45B3-477A-A9C0-0758C329C4F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4.4  La fin de la procédure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640" cy="17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 affichée.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rcRect l="0" t="22242" r="0" b="6330"/>
          <a:stretch/>
        </p:blipFill>
        <p:spPr>
          <a:xfrm>
            <a:off x="3852000" y="1628640"/>
            <a:ext cx="4959000" cy="468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5CC8DDD-CFEA-41A4-A538-A5C1A7E61C9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 descr=""/>
          <p:cNvPicPr/>
          <p:nvPr/>
        </p:nvPicPr>
        <p:blipFill>
          <a:blip r:embed="rId1"/>
          <a:srcRect l="0" t="0" r="65613" b="0"/>
          <a:stretch/>
        </p:blipFill>
        <p:spPr>
          <a:xfrm>
            <a:off x="5940000" y="1340640"/>
            <a:ext cx="2718720" cy="494208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600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Quitter,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Déconnexion.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4.5  Se déconnecter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FD74170-4268-4D7A-A621-AC87EB659C8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4.6  Se connecter au nouvel utilisateur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7128000" cy="28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ensuite se connecter à l’utilisateur qui vient d’être créé.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touches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clavier, naviguer jusqu’à mettre au premier plan l’utilisateur qui vient d’être créé, par exemple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les diapos qui suivent on remplacera section_3 par le nom effectif de l’utilisateur créé.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2" descr=""/>
          <p:cNvPicPr/>
          <p:nvPr/>
        </p:nvPicPr>
        <p:blipFill>
          <a:blip r:embed="rId1"/>
          <a:srcRect l="4229" t="16299" r="33938" b="16299"/>
          <a:stretch/>
        </p:blipFill>
        <p:spPr>
          <a:xfrm>
            <a:off x="2267640" y="3668400"/>
            <a:ext cx="4681080" cy="287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4.7  Paramétrer le bureau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8FD01F8-D0D1-4E4D-B1A2-668F9E7215E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648000" y="1152000"/>
            <a:ext cx="2807640" cy="530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ce nouvel utilisateur avec le mot de passe qui a été rentré au cours de la procédure décrite à la diapo 4.3.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 sur le bureau. Sélectionner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Bureau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à la fin du menu.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Vue de dossier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valeur de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Disposition.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Picture 2" descr=""/>
          <p:cNvPicPr/>
          <p:nvPr/>
        </p:nvPicPr>
        <p:blipFill>
          <a:blip r:embed="rId1"/>
          <a:stretch/>
        </p:blipFill>
        <p:spPr>
          <a:xfrm>
            <a:off x="4104000" y="1656000"/>
            <a:ext cx="5040000" cy="469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 Les étapes optionnelles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9EEC058-14A9-4600-8397-75E0EB9A757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793880" y="2349000"/>
            <a:ext cx="568800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5.1  Configurer Dolphin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BD37195-0CC5-4B6E-A8F2-91EC83C21729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3" descr=""/>
          <p:cNvPicPr/>
          <p:nvPr/>
        </p:nvPicPr>
        <p:blipFill>
          <a:blip r:embed="rId1"/>
          <a:srcRect l="3150" t="5039" r="47340" b="38071"/>
          <a:stretch/>
        </p:blipFill>
        <p:spPr>
          <a:xfrm>
            <a:off x="2915640" y="2305440"/>
            <a:ext cx="6130440" cy="440244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323640" y="1556640"/>
            <a:ext cx="6480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5.2  Améliorer la navigation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F5202F9-151B-460F-BB84-632576482947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Image 4" descr=""/>
          <p:cNvPicPr/>
          <p:nvPr/>
        </p:nvPicPr>
        <p:blipFill>
          <a:blip r:embed="rId1"/>
          <a:srcRect l="3537" t="3380" r="51575" b="43698"/>
          <a:stretch/>
        </p:blipFill>
        <p:spPr>
          <a:xfrm>
            <a:off x="4788000" y="2421000"/>
            <a:ext cx="4103640" cy="302364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755640" y="2061000"/>
            <a:ext cx="3383640" cy="22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5.3  Personnaliser le bureau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8F78E82-7409-47A4-9F52-3427A5114A0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Image 3" descr=""/>
          <p:cNvPicPr/>
          <p:nvPr/>
        </p:nvPicPr>
        <p:blipFill>
          <a:blip r:embed="rId1"/>
          <a:srcRect l="7312" t="26864" r="19558" b="36043"/>
          <a:stretch/>
        </p:blipFill>
        <p:spPr>
          <a:xfrm>
            <a:off x="549720" y="2648520"/>
            <a:ext cx="8136360" cy="370728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1331640" y="1700640"/>
            <a:ext cx="648000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0BCBB77-3F1A-493E-8483-BB7DB04E3264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67640" y="18864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5.4  Personnaliser le bureau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1043640" y="1517040"/>
            <a:ext cx="230364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/>
        </p:blipFill>
        <p:spPr>
          <a:xfrm>
            <a:off x="3780000" y="1626120"/>
            <a:ext cx="5040000" cy="469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57200" y="193680"/>
            <a:ext cx="8228880" cy="13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 Opérations manuelles en cas de problème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1440000" y="2304000"/>
            <a:ext cx="6695640" cy="88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 opérations indiquées dans les diapositives suivantes sont en principe automatisées dans ce qui précède. Elles peuvent être mises en œuvre en cas de problème.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1.3  Sélectionner la langue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8178222-90F5-4350-B28C-E9AF7412BB04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 descr=""/>
          <p:cNvPicPr/>
          <p:nvPr/>
        </p:nvPicPr>
        <p:blipFill>
          <a:blip r:embed="rId1"/>
          <a:srcRect l="24165" t="17966" r="17500" b="16851"/>
          <a:stretch/>
        </p:blipFill>
        <p:spPr>
          <a:xfrm>
            <a:off x="5076000" y="1510200"/>
            <a:ext cx="3312720" cy="2081880"/>
          </a:xfrm>
          <a:prstGeom prst="rect">
            <a:avLst/>
          </a:prstGeom>
          <a:ln>
            <a:noFill/>
          </a:ln>
        </p:spPr>
      </p:pic>
      <p:pic>
        <p:nvPicPr>
          <p:cNvPr id="55" name="Picture 3" descr=""/>
          <p:cNvPicPr/>
          <p:nvPr/>
        </p:nvPicPr>
        <p:blipFill>
          <a:blip r:embed="rId2"/>
          <a:srcRect l="22709" t="19441" r="22292" b="22035"/>
          <a:stretch/>
        </p:blipFill>
        <p:spPr>
          <a:xfrm>
            <a:off x="5076000" y="3898800"/>
            <a:ext cx="3322440" cy="198828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64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6" descr=""/>
          <p:cNvPicPr/>
          <p:nvPr/>
        </p:nvPicPr>
        <p:blipFill>
          <a:blip r:embed="rId1"/>
          <a:srcRect l="0" t="24625" r="65651" b="0"/>
          <a:stretch/>
        </p:blipFill>
        <p:spPr>
          <a:xfrm>
            <a:off x="4860720" y="1478160"/>
            <a:ext cx="3429360" cy="4703040"/>
          </a:xfrm>
          <a:prstGeom prst="rect">
            <a:avLst/>
          </a:prstGeom>
          <a:ln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6.1  Accéder à la configuration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187640" y="4150800"/>
            <a:ext cx="3023640" cy="22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EC68EA4-1D5B-424F-A71C-BEB41B131B5F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4716000" y="5949360"/>
            <a:ext cx="431280" cy="3592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6.2  Accéder à la configuration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Picture 2" descr=""/>
          <p:cNvPicPr/>
          <p:nvPr/>
        </p:nvPicPr>
        <p:blipFill>
          <a:blip r:embed="rId1"/>
          <a:stretch/>
        </p:blipFill>
        <p:spPr>
          <a:xfrm>
            <a:off x="2426400" y="2349000"/>
            <a:ext cx="6503040" cy="4063680"/>
          </a:xfrm>
          <a:prstGeom prst="rect">
            <a:avLst/>
          </a:prstGeom>
          <a:ln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582840" y="5591160"/>
            <a:ext cx="1583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 flipH="1" flipV="1">
            <a:off x="3851280" y="4220280"/>
            <a:ext cx="18975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4"/>
          <p:cNvSpPr/>
          <p:nvPr/>
        </p:nvSpPr>
        <p:spPr>
          <a:xfrm flipV="1">
            <a:off x="2034360" y="5940000"/>
            <a:ext cx="145656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5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443D374-39BD-4552-81DE-ABF3EA0FFD2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6"/>
          <p:cNvSpPr/>
          <p:nvPr/>
        </p:nvSpPr>
        <p:spPr>
          <a:xfrm>
            <a:off x="5796000" y="3687480"/>
            <a:ext cx="2015640" cy="91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6.3  Configurer le réseau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Picture 2" descr=""/>
          <p:cNvPicPr/>
          <p:nvPr/>
        </p:nvPicPr>
        <p:blipFill>
          <a:blip r:embed="rId1"/>
          <a:srcRect l="0" t="0" r="45540" b="3121"/>
          <a:stretch/>
        </p:blipFill>
        <p:spPr>
          <a:xfrm>
            <a:off x="4456800" y="1268640"/>
            <a:ext cx="4482360" cy="498348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827640" y="4653000"/>
            <a:ext cx="3239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70E86AB-B0EA-42F4-AE38-786B3D8CE0B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6.4  Configurer le réseau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827640" y="1845000"/>
            <a:ext cx="3311640" cy="365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9AC4BDC-76C3-4EFC-B980-C0986AEA3CCD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4176000" y="1161720"/>
            <a:ext cx="4617360" cy="524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17240" y="462960"/>
            <a:ext cx="822888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3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2.7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fr-FR" sz="3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Paramétrer le gestionnaire de code source GIT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Picture 3" descr=""/>
          <p:cNvPicPr/>
          <p:nvPr/>
        </p:nvPicPr>
        <p:blipFill>
          <a:blip r:embed="rId1"/>
          <a:srcRect l="3761" t="1353" r="35979" b="15400"/>
          <a:stretch/>
        </p:blipFill>
        <p:spPr>
          <a:xfrm>
            <a:off x="3780000" y="1548000"/>
            <a:ext cx="5168160" cy="4461840"/>
          </a:xfrm>
          <a:prstGeom prst="rect">
            <a:avLst/>
          </a:prstGeom>
          <a:ln>
            <a:noFill/>
          </a:ln>
        </p:spPr>
      </p:pic>
      <p:sp>
        <p:nvSpPr>
          <p:cNvPr id="265" name="CustomShape 2"/>
          <p:cNvSpPr/>
          <p:nvPr/>
        </p:nvSpPr>
        <p:spPr>
          <a:xfrm>
            <a:off x="411120" y="2421000"/>
            <a:ext cx="3527640" cy="365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le bureau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Konsole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console rentrer la commande comme sur l’image.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http.proxy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doit figurer l’adresse du proxy de l’institution, comme sur la diapo précédente.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66BC2FA-900D-4675-9754-3FBC6AC3950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7841C50-7B52-42BB-8F67-FE6B976BD86D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6.5  Ajouter des raccourcis au </a:t>
            </a:r>
            <a:r>
              <a:rPr b="0" lang="fr-FR" sz="4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gestionnaire de fichiers Dolphin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rcRect l="2491" t="3571" r="52511" b="65007"/>
          <a:stretch/>
        </p:blipFill>
        <p:spPr>
          <a:xfrm>
            <a:off x="1165680" y="2889720"/>
            <a:ext cx="7199280" cy="314136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1164960" y="1771560"/>
            <a:ext cx="72000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5CF0514-D83F-43E4-BB74-DC8DD111BE5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2" name="Image 1" descr=""/>
          <p:cNvPicPr/>
          <p:nvPr/>
        </p:nvPicPr>
        <p:blipFill>
          <a:blip r:embed="rId1"/>
          <a:srcRect l="32292" t="28581" r="35823" b="46222"/>
          <a:stretch/>
        </p:blipFill>
        <p:spPr>
          <a:xfrm>
            <a:off x="2555640" y="3573000"/>
            <a:ext cx="3426480" cy="1692360"/>
          </a:xfrm>
          <a:prstGeom prst="rect">
            <a:avLst/>
          </a:prstGeom>
          <a:ln>
            <a:noFill/>
          </a:ln>
        </p:spPr>
      </p:pic>
      <p:sp>
        <p:nvSpPr>
          <p:cNvPr id="273" name="CustomShape 2"/>
          <p:cNvSpPr/>
          <p:nvPr/>
        </p:nvSpPr>
        <p:spPr>
          <a:xfrm>
            <a:off x="899640" y="1845000"/>
            <a:ext cx="720000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6.6  Ajouter le raccourci CLE USB3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57200" y="274680"/>
            <a:ext cx="822888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6.7  Ajouter le raccourci CLE USB3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333BC78-06EC-4B9A-A160-DCE3F9DFFC8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Picture 2" descr=""/>
          <p:cNvPicPr/>
          <p:nvPr/>
        </p:nvPicPr>
        <p:blipFill>
          <a:blip r:embed="rId1"/>
          <a:stretch/>
        </p:blipFill>
        <p:spPr>
          <a:xfrm>
            <a:off x="3865680" y="1268640"/>
            <a:ext cx="4486320" cy="5244840"/>
          </a:xfrm>
          <a:prstGeom prst="rect">
            <a:avLst/>
          </a:prstGeom>
          <a:ln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683640" y="1597320"/>
            <a:ext cx="2735640" cy="447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Dev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altair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Tests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Exemple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Donnees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E2856A0-774D-4285-8E85-148BC07181DF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899280" y="1417320"/>
            <a:ext cx="7200000" cy="179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6.8  </a:t>
            </a:r>
            <a:r>
              <a:rPr b="0" lang="fr-FR" sz="4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Ajouter le raccourci Données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Picture 2" descr=""/>
          <p:cNvPicPr/>
          <p:nvPr/>
        </p:nvPicPr>
        <p:blipFill>
          <a:blip r:embed="rId1"/>
          <a:stretch/>
        </p:blipFill>
        <p:spPr>
          <a:xfrm>
            <a:off x="2859480" y="2565000"/>
            <a:ext cx="4288320" cy="2163600"/>
          </a:xfrm>
          <a:prstGeom prst="rect">
            <a:avLst/>
          </a:prstGeom>
          <a:ln>
            <a:noFill/>
          </a:ln>
        </p:spPr>
      </p:pic>
      <p:sp>
        <p:nvSpPr>
          <p:cNvPr id="283" name="CustomShape 4"/>
          <p:cNvSpPr/>
          <p:nvPr/>
        </p:nvSpPr>
        <p:spPr>
          <a:xfrm>
            <a:off x="6572520" y="3141000"/>
            <a:ext cx="575280" cy="43128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49C5676-70E8-4582-BCFE-7A6C27DDD144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" descr=""/>
          <p:cNvPicPr/>
          <p:nvPr/>
        </p:nvPicPr>
        <p:blipFill>
          <a:blip r:embed="rId1"/>
          <a:srcRect l="0" t="3221" r="0" b="0"/>
          <a:stretch/>
        </p:blipFill>
        <p:spPr>
          <a:xfrm>
            <a:off x="3708000" y="1582200"/>
            <a:ext cx="4500720" cy="508644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6.9  </a:t>
            </a:r>
            <a:r>
              <a:rPr b="0" lang="fr-FR" sz="4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Ajouter le raccourci Données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683640" y="1597320"/>
            <a:ext cx="2735640" cy="557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Dev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Tests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Exemple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Donnees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xhl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1.4  Confirmer les paramétrages (1)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96E1922-F985-479B-A1C4-F60BE517C92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 descr=""/>
          <p:cNvPicPr/>
          <p:nvPr/>
        </p:nvPicPr>
        <p:blipFill>
          <a:blip r:embed="rId1"/>
          <a:srcRect l="18762" t="17367" r="16240" b="13375"/>
          <a:stretch/>
        </p:blipFill>
        <p:spPr>
          <a:xfrm>
            <a:off x="4716000" y="1556640"/>
            <a:ext cx="3801240" cy="2278080"/>
          </a:xfrm>
          <a:prstGeom prst="rect">
            <a:avLst/>
          </a:prstGeom>
          <a:ln>
            <a:noFill/>
          </a:ln>
        </p:spPr>
      </p:pic>
      <p:pic>
        <p:nvPicPr>
          <p:cNvPr id="60" name="Picture 6" descr=""/>
          <p:cNvPicPr/>
          <p:nvPr/>
        </p:nvPicPr>
        <p:blipFill>
          <a:blip r:embed="rId2"/>
          <a:srcRect l="20957" t="41365" r="18074" b="31260"/>
          <a:stretch/>
        </p:blipFill>
        <p:spPr>
          <a:xfrm>
            <a:off x="2065320" y="4077000"/>
            <a:ext cx="6485400" cy="163764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6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10FDD4C-9CB7-4A4F-934A-F37EECD9B3F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6.10  Configurer Dolphin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683640" y="1651320"/>
            <a:ext cx="316764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1" name="Picture 2" descr=""/>
          <p:cNvPicPr/>
          <p:nvPr/>
        </p:nvPicPr>
        <p:blipFill>
          <a:blip r:embed="rId1"/>
          <a:stretch/>
        </p:blipFill>
        <p:spPr>
          <a:xfrm>
            <a:off x="1979640" y="2565000"/>
            <a:ext cx="5529960" cy="39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6.11  Scinder la vue par défaut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2801EED-228E-4744-9AF0-68AE526A634D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Image 3" descr=""/>
          <p:cNvPicPr/>
          <p:nvPr/>
        </p:nvPicPr>
        <p:blipFill>
          <a:blip r:embed="rId1"/>
          <a:srcRect l="5472" t="3893" r="54353" b="48392"/>
          <a:stretch/>
        </p:blipFill>
        <p:spPr>
          <a:xfrm>
            <a:off x="5215680" y="1366200"/>
            <a:ext cx="3359520" cy="249408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1259640" y="1541520"/>
            <a:ext cx="424764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Picture 2" descr=""/>
          <p:cNvPicPr/>
          <p:nvPr/>
        </p:nvPicPr>
        <p:blipFill>
          <a:blip r:embed="rId2"/>
          <a:srcRect l="-1106" t="-564" r="1106" b="33310"/>
          <a:stretch/>
        </p:blipFill>
        <p:spPr>
          <a:xfrm>
            <a:off x="3577320" y="3861000"/>
            <a:ext cx="5499000" cy="260136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1403640" y="4293000"/>
            <a:ext cx="215964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ED1C958-8CBA-4C4D-B928-25AA3846980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 descr=""/>
          <p:cNvPicPr/>
          <p:nvPr/>
        </p:nvPicPr>
        <p:blipFill>
          <a:blip r:embed="rId1"/>
          <a:stretch/>
        </p:blipFill>
        <p:spPr>
          <a:xfrm>
            <a:off x="2339640" y="3717000"/>
            <a:ext cx="6462000" cy="2212200"/>
          </a:xfrm>
          <a:prstGeom prst="rect">
            <a:avLst/>
          </a:prstGeom>
          <a:ln>
            <a:noFill/>
          </a:ln>
        </p:spPr>
      </p:pic>
      <p:pic>
        <p:nvPicPr>
          <p:cNvPr id="64" name="Picture 3" descr=""/>
          <p:cNvPicPr/>
          <p:nvPr/>
        </p:nvPicPr>
        <p:blipFill>
          <a:blip r:embed="rId2"/>
          <a:stretch/>
        </p:blipFill>
        <p:spPr>
          <a:xfrm>
            <a:off x="2988000" y="1911240"/>
            <a:ext cx="5504760" cy="151704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640" cy="14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1.5  Confirmer les paramétrages (2)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1.6  Connecter le support d’image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14D8CD6-9976-4C1A-BE43-1CD37B09747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 descr=""/>
          <p:cNvPicPr/>
          <p:nvPr/>
        </p:nvPicPr>
        <p:blipFill>
          <a:blip r:embed="rId1"/>
          <a:srcRect l="8655" t="0" r="7460" b="7322"/>
          <a:stretch/>
        </p:blipFill>
        <p:spPr>
          <a:xfrm>
            <a:off x="4068000" y="2061000"/>
            <a:ext cx="4804200" cy="298548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640" cy="255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USB3 comprenant l’image à cloner sur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1.7  Vérifier les disques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EB91C7D-5C46-4883-84E3-4125BFA5165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 descr=""/>
          <p:cNvPicPr/>
          <p:nvPr/>
        </p:nvPicPr>
        <p:blipFill>
          <a:blip r:embed="rId1"/>
          <a:srcRect l="9079" t="13575" r="33491" b="41534"/>
          <a:stretch/>
        </p:blipFill>
        <p:spPr>
          <a:xfrm>
            <a:off x="3432960" y="2476440"/>
            <a:ext cx="5545080" cy="243756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56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</TotalTime>
  <Application>LibreOffice/5.1.4.2$Linux_X86_64 LibreOffice_project/10m0$Build-2</Application>
  <Words>2035</Words>
  <Paragraphs>368</Paragraphs>
  <Company>Cour des comptes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2016-10-25T14:42:55Z</dcterms:created>
  <dc:creator>Nicol, Fabrice</dc:creator>
  <dc:description/>
  <dc:language>fr-FR</dc:language>
  <cp:lastModifiedBy/>
  <dcterms:modified xsi:type="dcterms:W3CDTF">2016-11-29T04:23:35Z</dcterms:modified>
  <cp:revision>59</cp:revision>
  <dc:subject/>
  <dc:title>INSTALLATION DU LOGICIEL ALTAÏR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60</vt:i4>
  </property>
</Properties>
</file>